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86" r:id="rId3"/>
    <p:sldId id="287" r:id="rId4"/>
    <p:sldId id="267" r:id="rId5"/>
    <p:sldId id="280" r:id="rId6"/>
    <p:sldId id="279" r:id="rId7"/>
    <p:sldId id="276" r:id="rId8"/>
    <p:sldId id="278" r:id="rId9"/>
    <p:sldId id="283" r:id="rId10"/>
    <p:sldId id="293" r:id="rId11"/>
    <p:sldId id="294" r:id="rId12"/>
    <p:sldId id="282" r:id="rId13"/>
    <p:sldId id="275" r:id="rId14"/>
    <p:sldId id="277" r:id="rId15"/>
    <p:sldId id="272" r:id="rId16"/>
    <p:sldId id="257" r:id="rId17"/>
    <p:sldId id="259" r:id="rId18"/>
    <p:sldId id="289" r:id="rId19"/>
    <p:sldId id="288" r:id="rId20"/>
    <p:sldId id="281" r:id="rId21"/>
    <p:sldId id="290" r:id="rId22"/>
    <p:sldId id="295" r:id="rId23"/>
    <p:sldId id="291" r:id="rId24"/>
    <p:sldId id="292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40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095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90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91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17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32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86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37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38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70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0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019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60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9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49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444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70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1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.png"/><Relationship Id="rId7" Type="http://schemas.openxmlformats.org/officeDocument/2006/relationships/image" Target="../media/image2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6416" y="4043781"/>
            <a:ext cx="4458229" cy="2677648"/>
          </a:xfrm>
        </p:spPr>
        <p:txBody>
          <a:bodyPr/>
          <a:lstStyle/>
          <a:p>
            <a:r>
              <a:rPr lang="en-US" sz="8000" b="1" dirty="0"/>
              <a:t>Asia </a:t>
            </a:r>
            <a:br>
              <a:rPr lang="en-US" sz="8000" b="1" dirty="0"/>
            </a:br>
            <a:r>
              <a:rPr lang="en-US" sz="8000" b="1" dirty="0"/>
              <a:t>Pacific College</a:t>
            </a:r>
            <a:br>
              <a:rPr lang="en-US" sz="6600" b="1" dirty="0"/>
            </a:br>
            <a:br>
              <a:rPr lang="en-PH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8238" y="835326"/>
            <a:ext cx="3039988" cy="3039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646276" y="5300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b="1" dirty="0"/>
              <a:t>Bueno | Belchez | Malapo | Mortera</a:t>
            </a:r>
            <a:br>
              <a:rPr lang="en-PH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PH" dirty="0"/>
          </a:p>
        </p:txBody>
      </p:sp>
      <p:sp>
        <p:nvSpPr>
          <p:cNvPr id="6" name="Rectangle 5"/>
          <p:cNvSpPr/>
          <p:nvPr/>
        </p:nvSpPr>
        <p:spPr>
          <a:xfrm>
            <a:off x="1325472" y="4558573"/>
            <a:ext cx="50674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u="sng" dirty="0">
                <a:solidFill>
                  <a:srgbClr val="FFC000"/>
                </a:solidFill>
              </a:rPr>
              <a:t>Disaster Response</a:t>
            </a:r>
            <a:endParaRPr lang="en-PH" sz="4400" dirty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830" y="4104418"/>
            <a:ext cx="3458396" cy="1812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547530" y="605724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sz="1200" b="1" dirty="0"/>
              <a:t>Software Development | Quality Project   -    2016 - 2017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309993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37239" y="1086557"/>
            <a:ext cx="8761413" cy="706964"/>
          </a:xfrm>
        </p:spPr>
        <p:txBody>
          <a:bodyPr/>
          <a:lstStyle/>
          <a:p>
            <a:r>
              <a:rPr lang="en-US" b="1" dirty="0"/>
              <a:t>Response and Support Functions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1377668" y="2947370"/>
            <a:ext cx="10161189" cy="2677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Food and Non-Food Supplies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Transportation Vehicle (Land/Air/Water)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Medical and Health Supplies and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Search and Rescue Operation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Retrieval of Tools and Supplies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Deployment of Camp and Shelter</a:t>
            </a:r>
          </a:p>
        </p:txBody>
      </p:sp>
    </p:spTree>
    <p:extLst>
      <p:ext uri="{BB962C8B-B14F-4D97-AF65-F5344CB8AC3E}">
        <p14:creationId xmlns:p14="http://schemas.microsoft.com/office/powerpoint/2010/main" val="345638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37239" y="1086557"/>
            <a:ext cx="8761413" cy="706964"/>
          </a:xfrm>
        </p:spPr>
        <p:txBody>
          <a:bodyPr/>
          <a:lstStyle/>
          <a:p>
            <a:r>
              <a:rPr lang="en-US" b="1" dirty="0"/>
              <a:t>Technical Requirement(s)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 bwMode="gray">
          <a:xfrm>
            <a:off x="1377668" y="2947370"/>
            <a:ext cx="10161189" cy="2677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Communication Device(s)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Handheld/Mobile Device(s)</a:t>
            </a:r>
            <a:br>
              <a:rPr lang="en-US" sz="3200" b="1" dirty="0">
                <a:solidFill>
                  <a:schemeClr val="tx1"/>
                </a:solidFill>
              </a:rPr>
            </a:br>
            <a:endParaRPr lang="en-US" sz="32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System (Server)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tx1"/>
                </a:solidFill>
              </a:rPr>
              <a:t>Telecommunication Network (Internet)</a:t>
            </a:r>
            <a:br>
              <a:rPr lang="en-US" sz="3200" b="1" dirty="0">
                <a:solidFill>
                  <a:schemeClr val="tx1"/>
                </a:solidFill>
              </a:rPr>
            </a:b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50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Communication Devices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188" y="799875"/>
            <a:ext cx="1680625" cy="8807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55" y="2468055"/>
            <a:ext cx="4810125" cy="2524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007" y="2842270"/>
            <a:ext cx="4974362" cy="33141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3231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Command and Response APP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1013526" y="2412303"/>
            <a:ext cx="6272645" cy="413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</a:rPr>
              <a:t>A proprietary mobile app which uses wireless mesh networking (Bluetooth or Wi-Fi) to enable smartphones communicate even without network or Internet connection. 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342235">
            <a:off x="8231490" y="2402934"/>
            <a:ext cx="1925295" cy="3893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712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039" y="933495"/>
            <a:ext cx="8761413" cy="706964"/>
          </a:xfrm>
        </p:spPr>
        <p:txBody>
          <a:bodyPr/>
          <a:lstStyle/>
          <a:p>
            <a:r>
              <a:rPr lang="en-US" dirty="0"/>
              <a:t>TRANSMIT REPORTS / COMMANDS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63" y="2316895"/>
            <a:ext cx="3801561" cy="2182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448" y="2209243"/>
            <a:ext cx="3227697" cy="2151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051" y="4414713"/>
            <a:ext cx="3529747" cy="2411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2448" y="4360273"/>
            <a:ext cx="3221302" cy="2497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9151" y="2354876"/>
            <a:ext cx="4166902" cy="20638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335" y="4499428"/>
            <a:ext cx="4453321" cy="2242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92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68560" y="26216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Requirements &amp; Specifications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874435" y="2819985"/>
            <a:ext cx="6919222" cy="2677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Mobile Device</a:t>
            </a:r>
            <a:br>
              <a:rPr lang="en-US" sz="2800" b="1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(API 16 up to latest)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Bluetooth or Wi-Fi Connectivity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094" y="2932874"/>
            <a:ext cx="4806501" cy="3189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249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Similar APP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gray">
          <a:xfrm>
            <a:off x="969183" y="1793521"/>
            <a:ext cx="4458229" cy="2677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8316" y="3466249"/>
            <a:ext cx="5812377" cy="30565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693" y="2316897"/>
            <a:ext cx="5610764" cy="3154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0600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Conceptual Framework Diagram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188" y="799875"/>
            <a:ext cx="1680625" cy="8807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1939"/>
            <a:ext cx="12192000" cy="424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7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4080043" y="519103"/>
            <a:ext cx="4022916" cy="1111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C000"/>
                </a:solidFill>
              </a:rPr>
              <a:t>data-flow diagram</a:t>
            </a:r>
            <a:endParaRPr lang="en-US" sz="2400" dirty="0">
              <a:solidFill>
                <a:srgbClr val="FFC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95" y="928915"/>
            <a:ext cx="9182812" cy="54728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068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3466455" y="533618"/>
            <a:ext cx="5898190" cy="1111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C000"/>
                </a:solidFill>
              </a:rPr>
              <a:t>Context-flow diagram</a:t>
            </a:r>
            <a:endParaRPr lang="en-US" sz="2400" dirty="0">
              <a:solidFill>
                <a:srgbClr val="FFC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60" y="986971"/>
            <a:ext cx="7603854" cy="53495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6566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8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22721" y="233661"/>
            <a:ext cx="1649730" cy="1649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182" y="1549276"/>
            <a:ext cx="8653404" cy="4534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954612" y="1058526"/>
            <a:ext cx="4038301" cy="981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solidFill>
                  <a:schemeClr val="tx1"/>
                </a:solidFill>
              </a:rPr>
              <a:t>Main Client(s):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61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Event Table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34" y="2173595"/>
            <a:ext cx="10905753" cy="46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707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3090219" y="519103"/>
            <a:ext cx="5689600" cy="1111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C000"/>
                </a:solidFill>
              </a:rPr>
              <a:t>Entity-relationship  diagram</a:t>
            </a:r>
            <a:endParaRPr lang="en-US" sz="2400" dirty="0">
              <a:solidFill>
                <a:srgbClr val="FFC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58" y="1074989"/>
            <a:ext cx="6783722" cy="5269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527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1290445" y="1852967"/>
            <a:ext cx="9740410" cy="43141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800" b="1" dirty="0">
                <a:solidFill>
                  <a:srgbClr val="FFC000"/>
                </a:solidFill>
              </a:rPr>
              <a:t>- System demo -</a:t>
            </a:r>
            <a:endParaRPr lang="en-US" sz="8800" dirty="0">
              <a:solidFill>
                <a:srgbClr val="FFC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093187" y="3254137"/>
            <a:ext cx="2134925" cy="6531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C000"/>
                </a:solidFill>
              </a:rPr>
              <a:t>Prototype</a:t>
            </a:r>
            <a:endParaRPr lang="en-US" sz="2800" dirty="0">
              <a:solidFill>
                <a:srgbClr val="FFC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806" y="4056692"/>
            <a:ext cx="5667838" cy="14011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33" y="3580708"/>
            <a:ext cx="4964426" cy="23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2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898561" y="1273847"/>
            <a:ext cx="8274467" cy="431415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800" b="1" dirty="0">
                <a:solidFill>
                  <a:srgbClr val="FFC000"/>
                </a:solidFill>
              </a:rPr>
              <a:t>Quality assurance checklist</a:t>
            </a:r>
            <a:endParaRPr lang="en-US" sz="8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85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/>
          <a:lstStyle/>
          <a:p>
            <a:r>
              <a:rPr lang="en-US" b="1" dirty="0"/>
              <a:t>God bless us all!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245" y="2316897"/>
            <a:ext cx="5975267" cy="4481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4770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3074569" y="559743"/>
            <a:ext cx="5898190" cy="11117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b="0" i="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rgbClr val="FFC000"/>
                </a:solidFill>
              </a:rPr>
              <a:t>OVER-ALL System architecture</a:t>
            </a:r>
            <a:endParaRPr lang="en-US" sz="2400" dirty="0">
              <a:solidFill>
                <a:srgbClr val="FFC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863" y="982640"/>
            <a:ext cx="8451603" cy="53537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7362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5014" y="847202"/>
            <a:ext cx="3039988" cy="3039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10" y="4080667"/>
            <a:ext cx="3458396" cy="1812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417581" y="1872543"/>
            <a:ext cx="4458229" cy="2677648"/>
          </a:xfrm>
        </p:spPr>
        <p:txBody>
          <a:bodyPr/>
          <a:lstStyle/>
          <a:p>
            <a:r>
              <a:rPr lang="en-US" sz="9600" b="1" dirty="0">
                <a:latin typeface="+mn-lt"/>
              </a:rPr>
              <a:t>Law</a:t>
            </a:r>
            <a:r>
              <a:rPr lang="en-US" sz="8000" b="1" dirty="0">
                <a:latin typeface="+mn-lt"/>
              </a:rPr>
              <a:t> </a:t>
            </a:r>
            <a:r>
              <a:rPr lang="en-US" sz="3600" b="1" dirty="0">
                <a:latin typeface="+mn-lt"/>
              </a:rPr>
              <a:t>and</a:t>
            </a:r>
            <a:r>
              <a:rPr lang="en-US" sz="8000" b="1" dirty="0">
                <a:latin typeface="+mn-lt"/>
              </a:rPr>
              <a:t> </a:t>
            </a:r>
            <a:r>
              <a:rPr lang="en-US" sz="9600" b="1" dirty="0">
                <a:latin typeface="+mn-lt"/>
              </a:rPr>
              <a:t>Order</a:t>
            </a:r>
            <a:endParaRPr lang="en-US" sz="8000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2301" y="4379167"/>
            <a:ext cx="4301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b="1" dirty="0"/>
              <a:t>Bueno | Belchez | Malapo | Mortera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Law and Order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398" y="2615375"/>
            <a:ext cx="10730087" cy="3381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MISSION: </a:t>
            </a:r>
            <a:r>
              <a:rPr lang="en-US" sz="2400" dirty="0"/>
              <a:t>To ensure that peace and order will be upheld during disaster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400" b="1" dirty="0"/>
              <a:t>LEAD AGENCY: </a:t>
            </a:r>
            <a:r>
              <a:rPr lang="en-US" sz="2400" dirty="0"/>
              <a:t>Philippine National Police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307" y="3246457"/>
            <a:ext cx="4006550" cy="3217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3164" y="3976991"/>
            <a:ext cx="4722334" cy="2656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1569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14" y="4347735"/>
            <a:ext cx="1638074" cy="1720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MEMBER AGENCIES: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429" y="2603500"/>
            <a:ext cx="11176000" cy="1576614"/>
          </a:xfrm>
        </p:spPr>
        <p:txBody>
          <a:bodyPr/>
          <a:lstStyle/>
          <a:p>
            <a:pPr algn="just"/>
            <a:r>
              <a:rPr lang="en-US" sz="3200" dirty="0"/>
              <a:t>AFP,DFA, OCD, DILG, DOH, MMDA, REACT, NBI, PRC, PNP, BFP, DPWH, PCG, IFRC, ICRC, UNDAC and Private / Volunteer Groups</a:t>
            </a:r>
            <a:endParaRPr lang="en-US" sz="3200" b="1" dirty="0"/>
          </a:p>
          <a:p>
            <a:pPr algn="just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728" y="4349087"/>
            <a:ext cx="1963057" cy="1963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054" y="4422290"/>
            <a:ext cx="1888500" cy="188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475" y="4347733"/>
            <a:ext cx="1978845" cy="1963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088" y="4408957"/>
            <a:ext cx="1867907" cy="1867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402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Scope and Objectives: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710011" y="2787713"/>
            <a:ext cx="8015457" cy="2677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Identify the </a:t>
            </a:r>
            <a:r>
              <a:rPr lang="en-US" sz="2800" b="1" dirty="0">
                <a:solidFill>
                  <a:schemeClr val="tx1"/>
                </a:solidFill>
              </a:rPr>
              <a:t>disaster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and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2800" b="1" dirty="0">
                <a:solidFill>
                  <a:schemeClr val="tx1"/>
                </a:solidFill>
              </a:rPr>
              <a:t>area affected</a:t>
            </a:r>
            <a:endParaRPr lang="en-US" sz="20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Identify the </a:t>
            </a:r>
            <a:r>
              <a:rPr lang="en-US" sz="2800" b="1" dirty="0">
                <a:solidFill>
                  <a:schemeClr val="tx1"/>
                </a:solidFill>
              </a:rPr>
              <a:t>hazard category </a:t>
            </a:r>
            <a:r>
              <a:rPr lang="en-US" sz="2000" b="1" dirty="0">
                <a:solidFill>
                  <a:schemeClr val="tx1"/>
                </a:solidFill>
              </a:rPr>
              <a:t>and </a:t>
            </a:r>
            <a:br>
              <a:rPr lang="en-US" sz="2000" b="1" dirty="0">
                <a:solidFill>
                  <a:schemeClr val="tx1"/>
                </a:solidFill>
              </a:rPr>
            </a:br>
            <a:r>
              <a:rPr lang="en-US" sz="2800" b="1" dirty="0">
                <a:solidFill>
                  <a:schemeClr val="tx1"/>
                </a:solidFill>
              </a:rPr>
              <a:t>governance 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800" b="1" dirty="0">
                <a:solidFill>
                  <a:schemeClr val="tx1"/>
                </a:solidFill>
              </a:rPr>
              <a:t>level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Assess the </a:t>
            </a:r>
            <a:r>
              <a:rPr lang="en-US" sz="2800" b="1" dirty="0">
                <a:solidFill>
                  <a:schemeClr val="tx1"/>
                </a:solidFill>
              </a:rPr>
              <a:t>rate </a:t>
            </a:r>
            <a:r>
              <a:rPr lang="en-US" sz="2000" b="1" dirty="0">
                <a:solidFill>
                  <a:schemeClr val="tx1"/>
                </a:solidFill>
              </a:rPr>
              <a:t>of</a:t>
            </a:r>
            <a:r>
              <a:rPr lang="en-US" sz="2800" b="1" dirty="0">
                <a:solidFill>
                  <a:schemeClr val="tx1"/>
                </a:solidFill>
              </a:rPr>
              <a:t> damage </a:t>
            </a:r>
            <a:r>
              <a:rPr lang="en-US" sz="2000" b="1" dirty="0">
                <a:solidFill>
                  <a:schemeClr val="tx1"/>
                </a:solidFill>
              </a:rPr>
              <a:t>and the </a:t>
            </a:r>
            <a:r>
              <a:rPr lang="en-US" sz="2800" b="1" dirty="0">
                <a:solidFill>
                  <a:schemeClr val="tx1"/>
                </a:solidFill>
              </a:rPr>
              <a:t>victims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Deploy </a:t>
            </a:r>
            <a:r>
              <a:rPr lang="en-US" sz="2800" b="1" dirty="0">
                <a:solidFill>
                  <a:schemeClr val="tx1"/>
                </a:solidFill>
              </a:rPr>
              <a:t>response</a:t>
            </a:r>
            <a:r>
              <a:rPr lang="en-US" sz="2000" b="1" dirty="0">
                <a:solidFill>
                  <a:schemeClr val="tx1"/>
                </a:solidFill>
              </a:rPr>
              <a:t> and </a:t>
            </a:r>
            <a:r>
              <a:rPr lang="en-US" sz="2800" b="1" dirty="0">
                <a:solidFill>
                  <a:schemeClr val="tx1"/>
                </a:solidFill>
              </a:rPr>
              <a:t>support</a:t>
            </a:r>
            <a:r>
              <a:rPr lang="en-US" sz="2000" b="1" dirty="0">
                <a:solidFill>
                  <a:schemeClr val="tx1"/>
                </a:solidFill>
              </a:rPr>
              <a:t>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Communication </a:t>
            </a:r>
            <a:r>
              <a:rPr lang="en-US" sz="2800" b="1" dirty="0">
                <a:solidFill>
                  <a:schemeClr val="tx1"/>
                </a:solidFill>
              </a:rPr>
              <a:t>between</a:t>
            </a:r>
            <a:r>
              <a:rPr lang="en-US" sz="2000" b="1" dirty="0">
                <a:solidFill>
                  <a:schemeClr val="tx1"/>
                </a:solidFill>
              </a:rPr>
              <a:t> the respondents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Maintain PEACE and ORDER.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368" y="2534663"/>
            <a:ext cx="4222420" cy="31837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5518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Level of Disaster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24" y="1835270"/>
            <a:ext cx="10486572" cy="4906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614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b="1" dirty="0"/>
              <a:t>Identify Victims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95" y="1900389"/>
            <a:ext cx="10130134" cy="4907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7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1127</TotalTime>
  <Words>216</Words>
  <Application>Microsoft Office PowerPoint</Application>
  <PresentationFormat>Widescreen</PresentationFormat>
  <Paragraphs>54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Wingdings 3</vt:lpstr>
      <vt:lpstr>Ion Boardroom</vt:lpstr>
      <vt:lpstr>Asia  Pacific College  </vt:lpstr>
      <vt:lpstr>PowerPoint Presentation</vt:lpstr>
      <vt:lpstr>PowerPoint Presentation</vt:lpstr>
      <vt:lpstr>Law and Order</vt:lpstr>
      <vt:lpstr>Law and Order </vt:lpstr>
      <vt:lpstr>MEMBER AGENCIES:</vt:lpstr>
      <vt:lpstr>Scope and Objectives:</vt:lpstr>
      <vt:lpstr>Level of Disaster</vt:lpstr>
      <vt:lpstr>Identify Victims</vt:lpstr>
      <vt:lpstr>Response and Support Functions</vt:lpstr>
      <vt:lpstr>Technical Requirement(s)</vt:lpstr>
      <vt:lpstr>Communication Devices</vt:lpstr>
      <vt:lpstr>Command and Response APP</vt:lpstr>
      <vt:lpstr>TRANSMIT REPORTS / COMMANDS </vt:lpstr>
      <vt:lpstr>Requirements &amp; Specifications</vt:lpstr>
      <vt:lpstr>Similar APP</vt:lpstr>
      <vt:lpstr>Conceptual Framework Diagram</vt:lpstr>
      <vt:lpstr>PowerPoint Presentation</vt:lpstr>
      <vt:lpstr>PowerPoint Presentation</vt:lpstr>
      <vt:lpstr>Event Table</vt:lpstr>
      <vt:lpstr>PowerPoint Presentation</vt:lpstr>
      <vt:lpstr>PowerPoint Presentation</vt:lpstr>
      <vt:lpstr>PowerPoint Presentation</vt:lpstr>
      <vt:lpstr>God bless us all!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LibServ</dc:title>
  <dc:creator>student</dc:creator>
  <cp:lastModifiedBy>Carl Bueno</cp:lastModifiedBy>
  <cp:revision>70</cp:revision>
  <dcterms:created xsi:type="dcterms:W3CDTF">2016-12-12T06:22:38Z</dcterms:created>
  <dcterms:modified xsi:type="dcterms:W3CDTF">2017-03-31T07:14:02Z</dcterms:modified>
</cp:coreProperties>
</file>